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33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30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323" r:id="rId23"/>
    <p:sldId id="274" r:id="rId24"/>
    <p:sldId id="275" r:id="rId25"/>
    <p:sldId id="376" r:id="rId26"/>
    <p:sldId id="277" r:id="rId27"/>
    <p:sldId id="332" r:id="rId28"/>
    <p:sldId id="319" r:id="rId29"/>
    <p:sldId id="283" r:id="rId30"/>
    <p:sldId id="320" r:id="rId31"/>
    <p:sldId id="344" r:id="rId32"/>
    <p:sldId id="321" r:id="rId33"/>
    <p:sldId id="325" r:id="rId34"/>
    <p:sldId id="318" r:id="rId35"/>
    <p:sldId id="279" r:id="rId36"/>
    <p:sldId id="345" r:id="rId37"/>
    <p:sldId id="280" r:id="rId38"/>
    <p:sldId id="346" r:id="rId39"/>
    <p:sldId id="326" r:id="rId40"/>
    <p:sldId id="327" r:id="rId41"/>
    <p:sldId id="281" r:id="rId42"/>
    <p:sldId id="324" r:id="rId43"/>
    <p:sldId id="338" r:id="rId44"/>
    <p:sldId id="282" r:id="rId45"/>
    <p:sldId id="328" r:id="rId46"/>
    <p:sldId id="337" r:id="rId47"/>
    <p:sldId id="284" r:id="rId48"/>
    <p:sldId id="334" r:id="rId49"/>
    <p:sldId id="285" r:id="rId50"/>
    <p:sldId id="329" r:id="rId51"/>
    <p:sldId id="348" r:id="rId52"/>
    <p:sldId id="333" r:id="rId53"/>
    <p:sldId id="335" r:id="rId54"/>
    <p:sldId id="286" r:id="rId55"/>
    <p:sldId id="287" r:id="rId56"/>
    <p:sldId id="340" r:id="rId57"/>
    <p:sldId id="289" r:id="rId58"/>
    <p:sldId id="347" r:id="rId59"/>
    <p:sldId id="288" r:id="rId60"/>
    <p:sldId id="339" r:id="rId61"/>
    <p:sldId id="290" r:id="rId62"/>
    <p:sldId id="341" r:id="rId63"/>
    <p:sldId id="342" r:id="rId64"/>
    <p:sldId id="343" r:id="rId65"/>
    <p:sldId id="355" r:id="rId66"/>
    <p:sldId id="352" r:id="rId67"/>
    <p:sldId id="351" r:id="rId68"/>
    <p:sldId id="291" r:id="rId69"/>
    <p:sldId id="354" r:id="rId70"/>
    <p:sldId id="292" r:id="rId71"/>
    <p:sldId id="353" r:id="rId72"/>
    <p:sldId id="293" r:id="rId73"/>
    <p:sldId id="294" r:id="rId74"/>
    <p:sldId id="358" r:id="rId75"/>
    <p:sldId id="359" r:id="rId76"/>
    <p:sldId id="295" r:id="rId77"/>
    <p:sldId id="296" r:id="rId78"/>
    <p:sldId id="297" r:id="rId79"/>
    <p:sldId id="298" r:id="rId80"/>
    <p:sldId id="299" r:id="rId81"/>
    <p:sldId id="361" r:id="rId82"/>
    <p:sldId id="373" r:id="rId83"/>
    <p:sldId id="372" r:id="rId84"/>
    <p:sldId id="356" r:id="rId85"/>
    <p:sldId id="357" r:id="rId86"/>
    <p:sldId id="300" r:id="rId87"/>
    <p:sldId id="301" r:id="rId88"/>
    <p:sldId id="365" r:id="rId89"/>
    <p:sldId id="366" r:id="rId90"/>
    <p:sldId id="368" r:id="rId91"/>
    <p:sldId id="302" r:id="rId92"/>
    <p:sldId id="367" r:id="rId93"/>
    <p:sldId id="304" r:id="rId94"/>
    <p:sldId id="369" r:id="rId95"/>
    <p:sldId id="303" r:id="rId96"/>
    <p:sldId id="305" r:id="rId97"/>
    <p:sldId id="370" r:id="rId98"/>
    <p:sldId id="306" r:id="rId99"/>
    <p:sldId id="307" r:id="rId100"/>
    <p:sldId id="308" r:id="rId101"/>
    <p:sldId id="371" r:id="rId102"/>
    <p:sldId id="309" r:id="rId103"/>
    <p:sldId id="363" r:id="rId104"/>
    <p:sldId id="364" r:id="rId105"/>
    <p:sldId id="374" r:id="rId106"/>
    <p:sldId id="310" r:id="rId107"/>
    <p:sldId id="311" r:id="rId108"/>
    <p:sldId id="312" r:id="rId109"/>
    <p:sldId id="313" r:id="rId110"/>
    <p:sldId id="375" r:id="rId11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3" autoAdjust="0"/>
    <p:restoredTop sz="94660"/>
  </p:normalViewPr>
  <p:slideViewPr>
    <p:cSldViewPr snapToGrid="0">
      <p:cViewPr varScale="1">
        <p:scale>
          <a:sx n="51" d="100"/>
          <a:sy n="51" d="100"/>
        </p:scale>
        <p:origin x="8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69057" y="2111809"/>
            <a:ext cx="11087404" cy="4174691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667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235616" y="305319"/>
            <a:ext cx="3654321" cy="353484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867" b="1" baseline="0">
                <a:solidFill>
                  <a:schemeClr val="bg1"/>
                </a:solidFill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5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8B4BC0-96C0-471E-BB0E-C5F6B4BA3450}" type="datetime1">
              <a:rPr lang="en-US" altLang="en-US"/>
              <a:pPr/>
              <a:t>5/13/2015</a:t>
            </a:fld>
            <a:endParaRPr lang="en-US" alt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B2C44C-B034-400A-BE0E-EDD7B4C32F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61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4.png"/><Relationship Id="rId4" Type="http://schemas.openxmlformats.org/officeDocument/2006/relationships/image" Target="../media/image14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1015903"/>
            <a:ext cx="12191040" cy="2703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US" sz="4000" dirty="0" smtClean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Design </a:t>
            </a:r>
            <a:r>
              <a:rPr lang="en-US" sz="4000" dirty="0">
                <a:solidFill>
                  <a:srgbClr val="000000"/>
                </a:solidFill>
                <a:latin typeface="Calibri"/>
              </a:rPr>
              <a:t>and Control of the </a:t>
            </a:r>
            <a:r>
              <a:rPr lang="en-US" sz="40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000" dirty="0">
                <a:solidFill>
                  <a:srgbClr val="000000"/>
                </a:solidFill>
                <a:latin typeface="Calibri"/>
              </a:rPr>
              <a:t> Platform: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A Multi-terrain Quadruped Robot </a:t>
            </a:r>
            <a:endParaRPr dirty="0"/>
          </a:p>
        </p:txBody>
      </p:sp>
      <p:sp>
        <p:nvSpPr>
          <p:cNvPr id="112" name="CustomShape 2"/>
          <p:cNvSpPr/>
          <p:nvPr/>
        </p:nvSpPr>
        <p:spPr>
          <a:xfrm>
            <a:off x="0" y="4192868"/>
            <a:ext cx="12191040" cy="1551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Brian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Cairl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Dr.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Farshad</a:t>
            </a:r>
            <a:r>
              <a:rPr lang="en-US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Khorrami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May 13, 2015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Strategies, cont.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472320" y="1398376"/>
            <a:ext cx="11246400" cy="49811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buSzPct val="7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Navigation Control:</a:t>
            </a: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Potential-Fields/Visual-</a:t>
            </a:r>
            <a:r>
              <a:rPr lang="en-US" sz="3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Servoing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Surface Reconstruction for rough terrain navigation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Calibri" panose="020F0502020204030204" pitchFamily="34" charset="0"/>
              </a:rPr>
              <a:t>Composing 3D </a:t>
            </a:r>
            <a:r>
              <a:rPr lang="en-US" sz="3200" dirty="0">
                <a:latin typeface="Calibri" panose="020F0502020204030204" pitchFamily="34" charset="0"/>
              </a:rPr>
              <a:t>p</a:t>
            </a:r>
            <a:r>
              <a:rPr lang="en-US" sz="3200" dirty="0" smtClean="0">
                <a:latin typeface="Calibri" panose="020F0502020204030204" pitchFamily="34" charset="0"/>
              </a:rPr>
              <a:t>oint </a:t>
            </a:r>
            <a:r>
              <a:rPr lang="en-US" sz="3200" dirty="0">
                <a:latin typeface="Calibri" panose="020F0502020204030204" pitchFamily="34" charset="0"/>
              </a:rPr>
              <a:t>clouds from 2D LIDAR scans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Height-map </a:t>
            </a:r>
            <a:r>
              <a:rPr lang="en-US" sz="3200" dirty="0" smtClean="0">
                <a:latin typeface="Calibri" panose="020F0502020204030204" pitchFamily="34" charset="0"/>
              </a:rPr>
              <a:t>Surface Representation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Surface </a:t>
            </a:r>
            <a:r>
              <a:rPr lang="en-US" sz="3200" dirty="0" smtClean="0">
                <a:latin typeface="Calibri" panose="020F0502020204030204" pitchFamily="34" charset="0"/>
              </a:rPr>
              <a:t>(Normal) Estimation from 3D point clouds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Rough terrain planning using Height-maps</a:t>
            </a:r>
            <a:endParaRPr sz="32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490"/>
            <a:ext cx="12191040" cy="5777510"/>
          </a:xfrm>
          <a:prstGeom prst="rect">
            <a:avLst/>
          </a:prstGeom>
        </p:spPr>
      </p:pic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963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Sliding Window Path Planning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7" name="Picture 326"/>
          <p:cNvPicPr/>
          <p:nvPr/>
        </p:nvPicPr>
        <p:blipFill>
          <a:blip r:embed="rId2"/>
          <a:stretch>
            <a:fillRect/>
          </a:stretch>
        </p:blipFill>
        <p:spPr>
          <a:xfrm>
            <a:off x="4214160" y="1503360"/>
            <a:ext cx="3924000" cy="24285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>
            <a:fillRect/>
          </a:stretch>
        </p:blipFill>
        <p:spPr>
          <a:xfrm>
            <a:off x="1671840" y="3785760"/>
            <a:ext cx="8848440" cy="20664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>
            <a:fillRect/>
          </a:stretch>
        </p:blipFill>
        <p:spPr>
          <a:xfrm>
            <a:off x="1971720" y="5943600"/>
            <a:ext cx="824832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00" y="1030152"/>
            <a:ext cx="5848488" cy="5848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4" y="1056960"/>
            <a:ext cx="5794872" cy="5794872"/>
          </a:xfrm>
          <a:prstGeom prst="rect">
            <a:avLst/>
          </a:prstGeom>
        </p:spPr>
      </p:pic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Sliding Window Path Planning, cont.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3005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0" y="1056960"/>
            <a:ext cx="5801040" cy="58010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40" y="1036320"/>
            <a:ext cx="5842320" cy="5842320"/>
          </a:xfrm>
          <a:prstGeom prst="rect">
            <a:avLst/>
          </a:prstGeom>
        </p:spPr>
      </p:pic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Sliding Window Path Planning, cont.</a:t>
            </a:r>
            <a:endParaRPr lang="en-US" sz="4400"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6348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Surface Estimation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725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(1)</a:t>
            </a:r>
            <a:endParaRPr dirty="0"/>
          </a:p>
        </p:txBody>
      </p:sp>
      <p:pic>
        <p:nvPicPr>
          <p:cNvPr id="331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  <p:pic>
        <p:nvPicPr>
          <p:cNvPr id="33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6840" y="731520"/>
            <a:ext cx="8798400" cy="562572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1816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Concluding Remarks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331233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Design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25912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 Overview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472320" y="1319403"/>
            <a:ext cx="11246400" cy="524664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Modularity between body segments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Robot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designed with 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3 main sections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3D printed structural components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Lightweight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Rapid design iterations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Facilitates modular design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Core Devices 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241048"/>
            <a:ext cx="11246400" cy="49943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rgbClr val="000000"/>
                </a:solidFill>
                <a:latin typeface="Calibri"/>
              </a:rPr>
              <a:t>AutoPilot</a:t>
            </a:r>
            <a:r>
              <a:rPr lang="en-US" sz="3200" dirty="0" smtClean="0">
                <a:solidFill>
                  <a:srgbClr val="000000"/>
                </a:solidFill>
                <a:latin typeface="Calibri"/>
              </a:rPr>
              <a:t> (IMU, pressure sensor, humidity/temperature sensor)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ODROID-XU computer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Logitech9000 Web Camera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Hokuyo-URG LIDAR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Calibri" panose="020F0502020204030204" pitchFamily="34" charset="0"/>
              </a:rPr>
              <a:t>Dynamixel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 AX12 Smart Servos (x16)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Binary foot-contact sensors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XBEE Wireless </a:t>
            </a: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Radio</a:t>
            </a:r>
          </a:p>
          <a:p>
            <a:pPr marL="571500" indent="-571500"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GPS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7" name="Picture 136"/>
          <p:cNvPicPr/>
          <p:nvPr/>
        </p:nvPicPr>
        <p:blipFill rotWithShape="1">
          <a:blip r:embed="rId2"/>
          <a:srcRect t="2387" b="18503"/>
          <a:stretch/>
        </p:blipFill>
        <p:spPr>
          <a:xfrm>
            <a:off x="548640" y="1056960"/>
            <a:ext cx="11048513" cy="58010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 Interfacing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Structural Layout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175466" y="1430640"/>
            <a:ext cx="11619574" cy="5094998"/>
            <a:chOff x="175466" y="1430640"/>
            <a:chExt cx="11619574" cy="5094998"/>
          </a:xfrm>
        </p:grpSpPr>
        <p:sp>
          <p:nvSpPr>
            <p:cNvPr id="139" name="CustomShape 2"/>
            <p:cNvSpPr/>
            <p:nvPr/>
          </p:nvSpPr>
          <p:spPr>
            <a:xfrm>
              <a:off x="548640" y="1430640"/>
              <a:ext cx="11246400" cy="4615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endParaRPr/>
            </a:p>
            <a:p>
              <a:pPr>
                <a:lnSpc>
                  <a:spcPct val="100000"/>
                </a:lnSpc>
              </a:pPr>
              <a:endParaRPr/>
            </a:p>
            <a:p>
              <a:pPr>
                <a:lnSpc>
                  <a:spcPct val="100000"/>
                </a:lnSpc>
              </a:pPr>
              <a:endParaRPr/>
            </a:p>
          </p:txBody>
        </p:sp>
        <p:pic>
          <p:nvPicPr>
            <p:cNvPr id="140" name="Picture 13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75466" y="1613880"/>
              <a:ext cx="8543520" cy="4805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3013842" y="1804087"/>
              <a:ext cx="2866767" cy="1709209"/>
            </a:xfrm>
            <a:prstGeom prst="rect">
              <a:avLst/>
            </a:prstGeom>
            <a:solidFill>
              <a:srgbClr val="FF0000">
                <a:alpha val="36000"/>
              </a:srgbClr>
            </a:solidFill>
            <a:ln w="31750">
              <a:solidFill>
                <a:srgbClr val="FF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999646" y="4153794"/>
              <a:ext cx="2866767" cy="769259"/>
            </a:xfrm>
            <a:prstGeom prst="rect">
              <a:avLst/>
            </a:prstGeom>
            <a:solidFill>
              <a:srgbClr val="00B0F0">
                <a:alpha val="41000"/>
              </a:srgbClr>
            </a:solidFill>
            <a:ln w="31750">
              <a:solidFill>
                <a:srgbClr val="00B0F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99646" y="3603942"/>
              <a:ext cx="2866767" cy="466274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 w="31750">
              <a:solidFill>
                <a:srgbClr val="92D05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128124" y="1972813"/>
              <a:ext cx="26212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</a:rPr>
                <a:t>Head Module</a:t>
              </a:r>
              <a:endParaRPr lang="en-US" sz="32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3809" y="3445686"/>
              <a:ext cx="25298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92D050"/>
                  </a:solidFill>
                </a:rPr>
                <a:t>Main Module</a:t>
              </a:r>
              <a:endParaRPr lang="en-US" sz="3200" dirty="0">
                <a:solidFill>
                  <a:srgbClr val="92D05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59613" y="4851729"/>
              <a:ext cx="25074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B0F0"/>
                  </a:solidFill>
                </a:rPr>
                <a:t>Root Module</a:t>
              </a:r>
              <a:endParaRPr lang="en-US" sz="3200" dirty="0">
                <a:solidFill>
                  <a:srgbClr val="00B0F0"/>
                </a:solidFill>
              </a:endParaRPr>
            </a:p>
          </p:txBody>
        </p:sp>
        <p:cxnSp>
          <p:nvCxnSpPr>
            <p:cNvPr id="5" name="Straight Connector 4"/>
            <p:cNvCxnSpPr>
              <a:stCxn id="2" idx="3"/>
              <a:endCxn id="3" idx="1"/>
            </p:cNvCxnSpPr>
            <p:nvPr/>
          </p:nvCxnSpPr>
          <p:spPr>
            <a:xfrm flipV="1">
              <a:off x="5880609" y="2265201"/>
              <a:ext cx="3247515" cy="39349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3"/>
              <a:endCxn id="9" idx="1"/>
            </p:cNvCxnSpPr>
            <p:nvPr/>
          </p:nvCxnSpPr>
          <p:spPr>
            <a:xfrm flipV="1">
              <a:off x="5866413" y="3738074"/>
              <a:ext cx="3307396" cy="99005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3"/>
              <a:endCxn id="10" idx="1"/>
            </p:cNvCxnSpPr>
            <p:nvPr/>
          </p:nvCxnSpPr>
          <p:spPr>
            <a:xfrm>
              <a:off x="5866413" y="4538424"/>
              <a:ext cx="3293200" cy="60569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33" idx="1"/>
            </p:cNvCxnSpPr>
            <p:nvPr/>
          </p:nvCxnSpPr>
          <p:spPr>
            <a:xfrm>
              <a:off x="1792802" y="5181600"/>
              <a:ext cx="7392228" cy="1051651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33" idx="1"/>
            </p:cNvCxnSpPr>
            <p:nvPr/>
          </p:nvCxnSpPr>
          <p:spPr>
            <a:xfrm>
              <a:off x="6969211" y="5084866"/>
              <a:ext cx="2215819" cy="1148385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9185030" y="5940863"/>
              <a:ext cx="1072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Legs</a:t>
              </a:r>
              <a:endPara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Root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3" name="Picture 14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2024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Mid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Main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6" name="Picture 145"/>
          <p:cNvPicPr/>
          <p:nvPr/>
        </p:nvPicPr>
        <p:blipFill>
          <a:blip r:embed="rId2"/>
          <a:stretch>
            <a:fillRect/>
          </a:stretch>
        </p:blipFill>
        <p:spPr>
          <a:xfrm>
            <a:off x="-360" y="198288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Upper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Head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Leg Design</a:t>
            </a:r>
            <a:endParaRPr dirty="0"/>
          </a:p>
        </p:txBody>
      </p:sp>
      <p:sp>
        <p:nvSpPr>
          <p:cNvPr id="15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2" name="Picture 151"/>
          <p:cNvPicPr/>
          <p:nvPr/>
        </p:nvPicPr>
        <p:blipFill>
          <a:blip r:embed="rId2"/>
          <a:stretch>
            <a:fillRect/>
          </a:stretch>
        </p:blipFill>
        <p:spPr>
          <a:xfrm>
            <a:off x="1749960" y="1222765"/>
            <a:ext cx="8843760" cy="53866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1256400"/>
            <a:ext cx="10514520" cy="526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Hardware and Design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Software Architecture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BlueFoot: Kinematic and Dynamical Modeling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Gait and Stability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Navigation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Concluding Remarks</a:t>
            </a:r>
            <a:endParaRPr dirty="0"/>
          </a:p>
        </p:txBody>
      </p:sp>
      <p:sp>
        <p:nvSpPr>
          <p:cNvPr id="114" name="CustomShape 2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Requirements</a:t>
            </a:r>
            <a:endParaRPr dirty="0"/>
          </a:p>
        </p:txBody>
      </p:sp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5" name="Picture 154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1430640"/>
            <a:ext cx="11472480" cy="48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0" y="0"/>
            <a:ext cx="10287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8093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Capacity and Run-time</a:t>
            </a:r>
            <a:endParaRPr dirty="0"/>
          </a:p>
        </p:txBody>
      </p:sp>
      <p:sp>
        <p:nvSpPr>
          <p:cNvPr id="157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2376540"/>
            <a:ext cx="1147248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 Process Outline</a:t>
            </a:r>
            <a:endParaRPr dirty="0"/>
          </a:p>
        </p:txBody>
      </p:sp>
      <p:sp>
        <p:nvSpPr>
          <p:cNvPr id="16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71842" y="1095540"/>
            <a:ext cx="8047355" cy="576246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Placeholder 2"/>
          <p:cNvSpPr>
            <a:spLocks noGrp="1"/>
          </p:cNvSpPr>
          <p:nvPr>
            <p:ph type="body" sz="quarter" idx="14"/>
          </p:nvPr>
        </p:nvSpPr>
        <p:spPr bwMode="auto">
          <a:xfrm>
            <a:off x="8235951" y="304801"/>
            <a:ext cx="3653367" cy="3534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>
                <a:ea typeface="ＭＳ Ｐゴシック" panose="020B0600070205080204" pitchFamily="34" charset="-128"/>
              </a:rPr>
              <a:t>Core Devices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5"/>
          </p:nvPr>
        </p:nvSpPr>
        <p:spPr>
          <a:xfrm>
            <a:off x="609599" y="6356351"/>
            <a:ext cx="10537372" cy="366183"/>
          </a:xfrm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352716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962301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571886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181470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0DBD456-42FF-4015-A4A3-90D54CAE7997}" type="datetime1">
              <a:rPr lang="en-US" altLang="en-US" sz="1600">
                <a:solidFill>
                  <a:srgbClr val="898989"/>
                </a:solidFill>
              </a:rPr>
              <a:pPr eaLnBrk="1" hangingPunct="1"/>
              <a:t>5/13/2015</a:t>
            </a:fld>
            <a:r>
              <a:rPr lang="en-US" altLang="en-US" sz="1600" dirty="0">
                <a:solidFill>
                  <a:srgbClr val="898989"/>
                </a:solidFill>
              </a:rPr>
              <a:t> : </a:t>
            </a:r>
            <a:r>
              <a:rPr lang="en-US" sz="1600" dirty="0">
                <a:solidFill>
                  <a:srgbClr val="898989"/>
                </a:solidFill>
              </a:rPr>
              <a:t>Design and Control of the BlueFoot Platform</a:t>
            </a:r>
            <a:endParaRPr lang="en-US" altLang="en-US" sz="16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90575" indent="-38099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523962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133547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743131" indent="-304792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352716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962301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571886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181470" indent="-304792" defTabSz="60958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F799B51-D697-41F8-AA74-667800F97CD6}" type="slidenum">
              <a:rPr lang="en-US" altLang="en-US" sz="1600">
                <a:solidFill>
                  <a:srgbClr val="898989"/>
                </a:solidFill>
              </a:rPr>
              <a:pPr eaLnBrk="1" hangingPunct="1"/>
              <a:t>24</a:t>
            </a:fld>
            <a:endParaRPr lang="en-US" altLang="en-US" sz="1600">
              <a:solidFill>
                <a:srgbClr val="898989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2387" b="18503"/>
          <a:stretch/>
        </p:blipFill>
        <p:spPr>
          <a:xfrm>
            <a:off x="1114275" y="983529"/>
            <a:ext cx="10032696" cy="52676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2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92880"/>
            <a:ext cx="10058040" cy="676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14118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50" y="1254034"/>
            <a:ext cx="8110340" cy="5406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Coordinate Frame setup for Position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Kinematics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9030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System State Vector</a:t>
            </a:r>
            <a:endParaRPr lang="en-US" sz="4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8" name="Picture 197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058" y="5250953"/>
            <a:ext cx="2609280" cy="408960"/>
          </a:xfrm>
          <a:prstGeom prst="rect">
            <a:avLst/>
          </a:prstGeom>
          <a:ln>
            <a:noFill/>
          </a:ln>
        </p:spPr>
      </p:pic>
      <p:pic>
        <p:nvPicPr>
          <p:cNvPr id="201" name="Picture 200"/>
          <p:cNvPicPr/>
          <p:nvPr/>
        </p:nvPicPr>
        <p:blipFill>
          <a:blip r:embed="rId3"/>
          <a:stretch>
            <a:fillRect/>
          </a:stretch>
        </p:blipFill>
        <p:spPr>
          <a:xfrm>
            <a:off x="4926898" y="2163184"/>
            <a:ext cx="2199600" cy="523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914375" y="1260357"/>
            <a:ext cx="106928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Considering the robot as a free-floating system with 4 legs (each 4DOF):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42206" y="2885505"/>
            <a:ext cx="1106627" cy="1492081"/>
            <a:chOff x="5494665" y="3523445"/>
            <a:chExt cx="1106627" cy="1492081"/>
          </a:xfrm>
        </p:grpSpPr>
        <p:pic>
          <p:nvPicPr>
            <p:cNvPr id="202" name="Picture 20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535332" y="4606566"/>
              <a:ext cx="106596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4665" y="3523445"/>
              <a:ext cx="9906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4665" y="4119626"/>
              <a:ext cx="971550" cy="37147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914375" y="4379861"/>
            <a:ext cx="5847883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Gives rise to the following state vector:</a:t>
            </a:r>
          </a:p>
        </p:txBody>
      </p:sp>
      <p:pic>
        <p:nvPicPr>
          <p:cNvPr id="21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4792640" y="6003050"/>
            <a:ext cx="913680" cy="342360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8"/>
          <a:stretch>
            <a:fillRect/>
          </a:stretch>
        </p:blipFill>
        <p:spPr>
          <a:xfrm>
            <a:off x="6171840" y="6003050"/>
            <a:ext cx="847080" cy="332640"/>
          </a:xfrm>
          <a:prstGeom prst="rect">
            <a:avLst/>
          </a:prstGeom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2386532" y="2889473"/>
            <a:ext cx="3053462" cy="1545243"/>
            <a:chOff x="1080679" y="2892888"/>
            <a:chExt cx="3053462" cy="1545243"/>
          </a:xfrm>
        </p:grpSpPr>
        <p:sp>
          <p:nvSpPr>
            <p:cNvPr id="24" name="TextBox 23"/>
            <p:cNvSpPr txBox="1"/>
            <p:nvPr/>
          </p:nvSpPr>
          <p:spPr>
            <a:xfrm>
              <a:off x="1080679" y="3914911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Joint angles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0679" y="2892888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Position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38122" y="3407538"/>
              <a:ext cx="2996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Orientation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208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488926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446488" y="2585000"/>
            <a:ext cx="509018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63254" y="2585000"/>
            <a:ext cx="437244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74325" y="1928981"/>
            <a:ext cx="2927474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Orientation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7888" y="3547657"/>
            <a:ext cx="2500348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Position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4" name="Elbow Connector 3"/>
          <p:cNvCxnSpPr>
            <a:stCxn id="14" idx="3"/>
            <a:endCxn id="12" idx="0"/>
          </p:cNvCxnSpPr>
          <p:nvPr/>
        </p:nvCxnSpPr>
        <p:spPr>
          <a:xfrm>
            <a:off x="5001799" y="2200049"/>
            <a:ext cx="699198" cy="38495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5" idx="3"/>
            <a:endCxn id="13" idx="2"/>
          </p:cNvCxnSpPr>
          <p:nvPr/>
        </p:nvCxnSpPr>
        <p:spPr>
          <a:xfrm flipV="1">
            <a:off x="4788236" y="2967814"/>
            <a:ext cx="1893640" cy="85091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901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DH-Parameters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" y="1390291"/>
            <a:ext cx="12057017" cy="287577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495" y="4588393"/>
            <a:ext cx="6886048" cy="2174837"/>
            <a:chOff x="1412326" y="4528457"/>
            <a:chExt cx="6886048" cy="21748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851405" y="4539456"/>
                  <a:ext cx="3351622" cy="55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405" y="4539456"/>
                  <a:ext cx="3351622" cy="5594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412326" y="4889672"/>
              <a:ext cx="2828160" cy="116136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756058" y="5398770"/>
                  <a:ext cx="3542316" cy="1304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058" y="5398770"/>
                  <a:ext cx="3542316" cy="13045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/>
            <p:cNvSpPr/>
            <p:nvPr/>
          </p:nvSpPr>
          <p:spPr>
            <a:xfrm>
              <a:off x="4412343" y="4528457"/>
              <a:ext cx="439062" cy="1959429"/>
            </a:xfrm>
            <a:prstGeom prst="leftBrace">
              <a:avLst>
                <a:gd name="adj1" fmla="val 31473"/>
                <a:gd name="adj2" fmla="val 477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577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Joint Position Limits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70" y="2209636"/>
            <a:ext cx="9906000" cy="1466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70" y="4836596"/>
            <a:ext cx="9886950" cy="1457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1430640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(hardware-constrained)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3992735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(software-imposed)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468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Joint/Foot Positions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380" y="3433560"/>
            <a:ext cx="5390280" cy="51372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4800647" y="1942562"/>
            <a:ext cx="2113920" cy="570960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180267" y="5033573"/>
            <a:ext cx="4667420" cy="1385947"/>
            <a:chOff x="3109393" y="4846929"/>
            <a:chExt cx="4667420" cy="1385947"/>
          </a:xfrm>
        </p:grpSpPr>
        <p:pic>
          <p:nvPicPr>
            <p:cNvPr id="14" name="Picture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162403" y="4846929"/>
              <a:ext cx="2561400" cy="551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3109393" y="5738236"/>
              <a:ext cx="4667420" cy="494640"/>
              <a:chOff x="3043523" y="5749243"/>
              <a:chExt cx="4667420" cy="494640"/>
            </a:xfrm>
          </p:grpSpPr>
          <p:pic>
            <p:nvPicPr>
              <p:cNvPr id="17" name="Picture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523" y="5749243"/>
                <a:ext cx="2237760" cy="494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4703" y="5762425"/>
                <a:ext cx="1866240" cy="4183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4" name="Group 3"/>
          <p:cNvGrpSpPr/>
          <p:nvPr/>
        </p:nvGrpSpPr>
        <p:grpSpPr>
          <a:xfrm>
            <a:off x="1419496" y="1290576"/>
            <a:ext cx="9930674" cy="3556157"/>
            <a:chOff x="1143725" y="1272125"/>
            <a:chExt cx="9930674" cy="3556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the first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89" t="-10345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foot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503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240" y="2442823"/>
            <a:ext cx="8305200" cy="3295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Joint configuration solution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blipFill rotWithShape="0">
                <a:blip r:embed="rId3"/>
                <a:stretch>
                  <a:fillRect l="-1289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1206503" y="1603971"/>
            <a:ext cx="9930674" cy="4797358"/>
            <a:chOff x="1206503" y="1603971"/>
            <a:chExt cx="9930674" cy="4797358"/>
          </a:xfrm>
        </p:grpSpPr>
        <p:pic>
          <p:nvPicPr>
            <p:cNvPr id="179" name="Picture 17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019240" y="2442823"/>
              <a:ext cx="8305200" cy="329508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206503" y="1603971"/>
                  <a:ext cx="9930674" cy="542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Joint configuration solution for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leg, given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: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503" y="1603971"/>
                  <a:ext cx="9930674" cy="54213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289" t="-12360" b="-25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3118757" y="5234215"/>
              <a:ext cx="4662233" cy="1167114"/>
              <a:chOff x="3118757" y="5234215"/>
              <a:chExt cx="4662233" cy="1167114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3118757" y="5234215"/>
                <a:ext cx="437244" cy="3828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10050" y="5859193"/>
                <a:ext cx="3370940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Ankle configuration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" name="Elbow Connector 3"/>
              <p:cNvCxnSpPr>
                <a:stCxn id="2" idx="2"/>
              </p:cNvCxnSpPr>
              <p:nvPr/>
            </p:nvCxnSpPr>
            <p:spPr>
              <a:xfrm rot="16200000" flipH="1">
                <a:off x="3617098" y="5337309"/>
                <a:ext cx="513232" cy="1072671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6941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2" name="Picture 181"/>
          <p:cNvPicPr/>
          <p:nvPr/>
        </p:nvPicPr>
        <p:blipFill>
          <a:blip r:embed="rId2"/>
          <a:stretch>
            <a:fillRect/>
          </a:stretch>
        </p:blipFill>
        <p:spPr>
          <a:xfrm>
            <a:off x="2371680" y="1704960"/>
            <a:ext cx="7447680" cy="406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392953" y="1430640"/>
            <a:ext cx="11402087" cy="4732766"/>
            <a:chOff x="392953" y="1430640"/>
            <a:chExt cx="11402087" cy="4732766"/>
          </a:xfrm>
        </p:grpSpPr>
        <p:sp>
          <p:nvSpPr>
            <p:cNvPr id="181" name="CustomShape 2"/>
            <p:cNvSpPr/>
            <p:nvPr/>
          </p:nvSpPr>
          <p:spPr>
            <a:xfrm>
              <a:off x="548640" y="1430640"/>
              <a:ext cx="11246400" cy="4615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endParaRPr dirty="0"/>
            </a:p>
            <a:p>
              <a:pPr>
                <a:lnSpc>
                  <a:spcPct val="100000"/>
                </a:lnSpc>
              </a:pPr>
              <a:endParaRPr dirty="0"/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  <p:pic>
          <p:nvPicPr>
            <p:cNvPr id="182" name="Picture 18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371680" y="2096846"/>
              <a:ext cx="7447680" cy="40665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5" name="Group 14"/>
            <p:cNvGrpSpPr/>
            <p:nvPr/>
          </p:nvGrpSpPr>
          <p:grpSpPr>
            <a:xfrm>
              <a:off x="392953" y="1502133"/>
              <a:ext cx="11292990" cy="1502324"/>
              <a:chOff x="392953" y="1502133"/>
              <a:chExt cx="11292990" cy="150232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371680" y="2418443"/>
                <a:ext cx="669336" cy="5860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426184" y="2302331"/>
                <a:ext cx="481130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059154" y="1502133"/>
                <a:ext cx="4626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Foot position configuration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92953" y="1502133"/>
                <a:ext cx="4626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Foot position in local frame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Elbow Connector 12"/>
              <p:cNvCxnSpPr>
                <a:stCxn id="8" idx="2"/>
              </p:cNvCxnSpPr>
              <p:nvPr/>
            </p:nvCxnSpPr>
            <p:spPr>
              <a:xfrm rot="5400000">
                <a:off x="7389866" y="542802"/>
                <a:ext cx="500133" cy="3465235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2"/>
                <a:endCxn id="5" idx="0"/>
              </p:cNvCxnSpPr>
              <p:nvPr/>
            </p:nvCxnSpPr>
            <p:spPr>
              <a:xfrm>
                <a:off x="2706348" y="2025353"/>
                <a:ext cx="0" cy="3930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84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02" y="4131315"/>
            <a:ext cx="9896475" cy="1914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3426" y="3321575"/>
            <a:ext cx="993067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Default robot stance when upright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53426" y="1689827"/>
            <a:ext cx="9930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Kinematic feasibility of each pose is checked using the inverse kinematic solution.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82980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Posing, cont.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219323" y="1249851"/>
            <a:ext cx="11752393" cy="5086628"/>
            <a:chOff x="219323" y="1249851"/>
            <a:chExt cx="11752393" cy="5086628"/>
          </a:xfrm>
        </p:grpSpPr>
        <p:sp>
          <p:nvSpPr>
            <p:cNvPr id="181" name="CustomShape 2"/>
            <p:cNvSpPr/>
            <p:nvPr/>
          </p:nvSpPr>
          <p:spPr>
            <a:xfrm>
              <a:off x="548640" y="1430640"/>
              <a:ext cx="11246400" cy="4615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endParaRPr dirty="0"/>
            </a:p>
            <a:p>
              <a:pPr>
                <a:lnSpc>
                  <a:spcPct val="100000"/>
                </a:lnSpc>
              </a:pPr>
              <a:endParaRPr dirty="0"/>
            </a:p>
            <a:p>
              <a:pPr>
                <a:lnSpc>
                  <a:spcPct val="100000"/>
                </a:lnSpc>
              </a:pPr>
              <a:endParaRPr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323" y="1249851"/>
              <a:ext cx="11752393" cy="438958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728267" y="5784230"/>
              <a:ext cx="32936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Trunk position (</a:t>
              </a:r>
              <a:r>
                <a:rPr lang="en-US" sz="2800" dirty="0" err="1" smtClean="0">
                  <a:solidFill>
                    <a:srgbClr val="FF0000"/>
                  </a:solidFill>
                </a:rPr>
                <a:t>x,y</a:t>
              </a:r>
              <a:r>
                <a:rPr lang="en-US" sz="2800" dirty="0" smtClean="0">
                  <a:solidFill>
                    <a:srgbClr val="FF0000"/>
                  </a:solidFill>
                </a:rPr>
                <a:t>)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53412" y="5813259"/>
              <a:ext cx="44112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Orientation (roll and pitch)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867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Robotics</a:t>
            </a:r>
            <a:endParaRPr dirty="0"/>
          </a:p>
        </p:txBody>
      </p:sp>
      <p:sp>
        <p:nvSpPr>
          <p:cNvPr id="116" name="CustomShape 2"/>
          <p:cNvSpPr/>
          <p:nvPr/>
        </p:nvSpPr>
        <p:spPr>
          <a:xfrm>
            <a:off x="838260" y="1388603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Inspired by notable quadruped robotic systems from the past decade: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FF0000"/>
                </a:solidFill>
                <a:latin typeface="Calibri"/>
              </a:rPr>
              <a:t>LittleDog</a:t>
            </a:r>
            <a:r>
              <a:rPr lang="en-US" sz="3600" dirty="0">
                <a:solidFill>
                  <a:srgbClr val="FF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BigDog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Tekken (Kyoto Institute of Technology)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Kolt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(Stanford University)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HyQ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Istituto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Italiano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Tecnologia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Manipulator Jacobian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6" name="Picture 185"/>
          <p:cNvPicPr/>
          <p:nvPr/>
        </p:nvPicPr>
        <p:blipFill>
          <a:blip r:embed="rId2"/>
          <a:stretch>
            <a:fillRect/>
          </a:stretch>
        </p:blipFill>
        <p:spPr>
          <a:xfrm>
            <a:off x="5291100" y="2442420"/>
            <a:ext cx="1608840" cy="54216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3"/>
          <a:stretch>
            <a:fillRect/>
          </a:stretch>
        </p:blipFill>
        <p:spPr>
          <a:xfrm>
            <a:off x="3759598" y="4743720"/>
            <a:ext cx="3533040" cy="16758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1217" y="4014744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Manipulator Jacobian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4014744"/>
                <a:ext cx="9930674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289" t="-13483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A mapping for foot velocity in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local leg frame defined by: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1494" r="-5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020" y="3139677"/>
            <a:ext cx="342900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02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p:grpSp>
        <p:nvGrpSpPr>
          <p:cNvPr id="26" name="Group 25"/>
          <p:cNvGrpSpPr/>
          <p:nvPr/>
        </p:nvGrpSpPr>
        <p:grpSpPr>
          <a:xfrm>
            <a:off x="0" y="2068328"/>
            <a:ext cx="11492026" cy="4440043"/>
            <a:chOff x="0" y="2068328"/>
            <a:chExt cx="11492026" cy="4440043"/>
          </a:xfrm>
        </p:grpSpPr>
        <p:sp>
          <p:nvSpPr>
            <p:cNvPr id="11" name="Rectangle 10"/>
            <p:cNvSpPr/>
            <p:nvPr/>
          </p:nvSpPr>
          <p:spPr>
            <a:xfrm>
              <a:off x="5431881" y="2967003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5809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2853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37663" y="2072443"/>
              <a:ext cx="3302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foot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5319080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Foot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5985151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Elbow Connector 2"/>
            <p:cNvCxnSpPr>
              <a:stCxn id="16" idx="3"/>
            </p:cNvCxnSpPr>
            <p:nvPr/>
          </p:nvCxnSpPr>
          <p:spPr>
            <a:xfrm flipV="1">
              <a:off x="4498362" y="5141241"/>
              <a:ext cx="428012" cy="4394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/>
            <p:cNvCxnSpPr>
              <a:stCxn id="18" idx="3"/>
              <a:endCxn id="14" idx="2"/>
            </p:cNvCxnSpPr>
            <p:nvPr/>
          </p:nvCxnSpPr>
          <p:spPr>
            <a:xfrm flipV="1">
              <a:off x="4498362" y="5141241"/>
              <a:ext cx="1145056" cy="1105520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865237" y="2068328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body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30023" y="2967612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Elbow Connector 24"/>
            <p:cNvCxnSpPr>
              <a:stCxn id="11" idx="0"/>
              <a:endCxn id="15" idx="3"/>
            </p:cNvCxnSpPr>
            <p:nvPr/>
          </p:nvCxnSpPr>
          <p:spPr>
            <a:xfrm rot="16200000" flipV="1">
              <a:off x="5189951" y="2484507"/>
              <a:ext cx="632950" cy="332041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4" idx="0"/>
              <a:endCxn id="23" idx="1"/>
            </p:cNvCxnSpPr>
            <p:nvPr/>
          </p:nvCxnSpPr>
          <p:spPr>
            <a:xfrm rot="5400000" flipH="1" flipV="1">
              <a:off x="6299075" y="2401451"/>
              <a:ext cx="637674" cy="4946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86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Velocity Kinematics</a:t>
            </a:r>
            <a:endParaRPr dirty="0"/>
          </a:p>
        </p:txBody>
      </p:sp>
      <p:sp>
        <p:nvSpPr>
          <p:cNvPr id="1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Each leg has 4-DOF,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p>
                    </m:sSubSup>
                  </m:oMath>
                </a14:m>
                <a:r>
                  <a:rPr lang="en-US" sz="2800" dirty="0" smtClean="0"/>
                  <a:t> is rank deficient.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Least-squares approximate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 by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2800" dirty="0" smtClean="0"/>
                  <a:t>-weighted Moore-Penrose pseudo inverse.</a:t>
                </a:r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Weighting factor used to handle manipulator singularities.</a:t>
                </a:r>
              </a:p>
              <a:p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blipFill rotWithShape="0">
                <a:blip r:embed="rId2"/>
                <a:stretch>
                  <a:fillRect l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33760" y="2621310"/>
            <a:ext cx="5276160" cy="131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420" y="2026235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780" y="3776982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280" y="4417831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5"/>
          <a:stretch>
            <a:fillRect/>
          </a:stretch>
        </p:blipFill>
        <p:spPr>
          <a:xfrm>
            <a:off x="4990700" y="5426177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6"/>
          <a:stretch>
            <a:fillRect/>
          </a:stretch>
        </p:blipFill>
        <p:spPr>
          <a:xfrm>
            <a:off x="4909700" y="5937742"/>
            <a:ext cx="2123280" cy="54216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104097" y="1243800"/>
            <a:ext cx="73416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Dynamics of the system takes the following form: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04096" y="3012469"/>
            <a:ext cx="4359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with external contact-forces: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04096" y="4686834"/>
            <a:ext cx="49466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nd joint input torque dynamics:</a:t>
            </a:r>
          </a:p>
        </p:txBody>
      </p:sp>
    </p:spTree>
    <p:extLst>
      <p:ext uri="{BB962C8B-B14F-4D97-AF65-F5344CB8AC3E}">
        <p14:creationId xmlns:p14="http://schemas.microsoft.com/office/powerpoint/2010/main" val="2596695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1104096" y="1243800"/>
            <a:ext cx="8320164" cy="5236102"/>
            <a:chOff x="1104096" y="1243800"/>
            <a:chExt cx="8320164" cy="5236102"/>
          </a:xfrm>
        </p:grpSpPr>
        <p:pic>
          <p:nvPicPr>
            <p:cNvPr id="197" name="Picture 19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919420" y="2026235"/>
              <a:ext cx="6504840" cy="532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9" name="Picture 19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461780" y="3776982"/>
              <a:ext cx="5019120" cy="484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0" name="Picture 199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257280" y="4417831"/>
              <a:ext cx="1428120" cy="418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" name="Picture 202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990700" y="5426177"/>
              <a:ext cx="1961280" cy="542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4" name="Picture 203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909700" y="5937742"/>
              <a:ext cx="2123280" cy="542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104097" y="1243800"/>
              <a:ext cx="734162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 smtClean="0">
                  <a:latin typeface="Calibri" panose="020F0502020204030204" pitchFamily="34" charset="0"/>
                </a:rPr>
                <a:t>Dynamics of the system takes the following form: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4096" y="3012469"/>
              <a:ext cx="4359207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 smtClean="0">
                  <a:latin typeface="Calibri" panose="020F0502020204030204" pitchFamily="34" charset="0"/>
                </a:rPr>
                <a:t>with </a:t>
              </a:r>
              <a:r>
                <a:rPr lang="en-US" sz="2800" dirty="0" smtClean="0">
                  <a:latin typeface="Calibri" panose="020F0502020204030204" pitchFamily="34" charset="0"/>
                </a:rPr>
                <a:t>external contact-forces:</a:t>
              </a:r>
              <a:endParaRPr lang="en-US" sz="28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04096" y="4686834"/>
              <a:ext cx="4201343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latin typeface="Calibri" panose="020F0502020204030204" pitchFamily="34" charset="0"/>
                </a:rPr>
                <a:t>a</a:t>
              </a:r>
              <a:r>
                <a:rPr lang="en-US" sz="2800" dirty="0" smtClean="0">
                  <a:latin typeface="Calibri" panose="020F0502020204030204" pitchFamily="34" charset="0"/>
                </a:rPr>
                <a:t>nd input torque dynamics: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425213" y="2054187"/>
              <a:ext cx="4832837" cy="1107822"/>
              <a:chOff x="2425213" y="2054187"/>
              <a:chExt cx="4832837" cy="110782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425213" y="2638789"/>
                <a:ext cx="3980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Lump disturbance term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51850" y="2054187"/>
                <a:ext cx="706200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" name="Elbow Connector 3"/>
              <p:cNvCxnSpPr>
                <a:stCxn id="16" idx="3"/>
                <a:endCxn id="18" idx="2"/>
              </p:cNvCxnSpPr>
              <p:nvPr/>
            </p:nvCxnSpPr>
            <p:spPr>
              <a:xfrm flipV="1">
                <a:off x="6405989" y="2494029"/>
                <a:ext cx="498961" cy="406370"/>
              </a:xfrm>
              <a:prstGeom prst="bentConnector2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17868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: State Space Representation</a:t>
            </a:r>
            <a:endParaRPr dirty="0"/>
          </a:p>
        </p:txBody>
      </p:sp>
      <p:sp>
        <p:nvSpPr>
          <p:cNvPr id="206" name="CustomShape 2"/>
          <p:cNvSpPr/>
          <p:nvPr/>
        </p:nvSpPr>
        <p:spPr>
          <a:xfrm>
            <a:off x="548640" y="125919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07" name="Picture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2682570" y="1310116"/>
            <a:ext cx="7333560" cy="1723320"/>
          </a:xfrm>
          <a:prstGeom prst="rect">
            <a:avLst/>
          </a:prstGeom>
          <a:ln>
            <a:noFill/>
          </a:ln>
        </p:spPr>
      </p:pic>
      <p:pic>
        <p:nvPicPr>
          <p:cNvPr id="208" name="Picture 207"/>
          <p:cNvPicPr/>
          <p:nvPr/>
        </p:nvPicPr>
        <p:blipFill>
          <a:blip r:embed="rId3"/>
          <a:stretch>
            <a:fillRect/>
          </a:stretch>
        </p:blipFill>
        <p:spPr>
          <a:xfrm>
            <a:off x="3647320" y="4100143"/>
            <a:ext cx="5152320" cy="16758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>
            <a:fillRect/>
          </a:stretch>
        </p:blipFill>
        <p:spPr>
          <a:xfrm>
            <a:off x="3890560" y="5775943"/>
            <a:ext cx="2028240" cy="4089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>
                    <a:latin typeface="Calibri" panose="020F0502020204030204" pitchFamily="34" charset="0"/>
                  </a:rPr>
                  <a:t>First-order discretization with a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  <a:blipFill rotWithShape="0">
                <a:blip r:embed="rId5"/>
                <a:stretch>
                  <a:fillRect l="-1667" r="-873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24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90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72320" y="1690940"/>
            <a:ext cx="1124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Full quadruped dynamic requires an analysis of many dynamical modes for each foot contact configuration.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Actual contact dynamics (friction, multiple collisions) can be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 numerical dynamical simulator helps reduce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Configurable environments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Implemented using the </a:t>
                </a:r>
                <a:r>
                  <a:rPr lang="en-US" sz="3200" i="1" dirty="0" smtClean="0"/>
                  <a:t>Open Dynamics Engine </a:t>
                </a:r>
                <a:r>
                  <a:rPr lang="en-US" sz="3200" dirty="0" smtClean="0"/>
                  <a:t>C++ library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Generates dynamical updates for all bodies via constrained quadratic minimization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 smtClean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Rigid body and contact dynamics formulated as a Linear Complimentary problem (LCP)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First-order integration with small time-step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sz="3200" dirty="0" smtClean="0"/>
                  <a:t>) 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blipFill rotWithShape="0">
                <a:blip r:embed="rId2"/>
                <a:stretch>
                  <a:fillRect l="-1295" t="-1580" b="-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073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Robotics, cont.</a:t>
            </a:r>
            <a:endParaRPr dirty="0"/>
          </a:p>
        </p:txBody>
      </p:sp>
      <p:sp>
        <p:nvSpPr>
          <p:cNvPr id="118" name="CustomShape 2"/>
          <p:cNvSpPr/>
          <p:nvPr/>
        </p:nvSpPr>
        <p:spPr>
          <a:xfrm>
            <a:off x="838260" y="1475158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Well known advantages over wheeled robots, mainly in adaptability to terrain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At the follows expenses: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Higher power consumption (more actuators)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Lower payload capacity (higher actuator loading)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6137" r="7778" b="3280"/>
          <a:stretch/>
        </p:blipFill>
        <p:spPr>
          <a:xfrm>
            <a:off x="1789450" y="0"/>
            <a:ext cx="8764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76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Gaiting and Stabilization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15030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Central Pattern Generator (CPG)-based Gaiting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642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CPG with </a:t>
            </a:r>
            <a:r>
              <a:rPr lang="en-US" sz="4400" dirty="0" err="1">
                <a:solidFill>
                  <a:srgbClr val="000000"/>
                </a:solidFill>
                <a:latin typeface="Calibri"/>
              </a:rPr>
              <a:t>Hopf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Unit Oscillators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359704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8" name="Picture 217"/>
          <p:cNvPicPr/>
          <p:nvPr/>
        </p:nvPicPr>
        <p:blipFill>
          <a:blip r:embed="rId2"/>
          <a:stretch>
            <a:fillRect/>
          </a:stretch>
        </p:blipFill>
        <p:spPr>
          <a:xfrm>
            <a:off x="3291392" y="3667304"/>
            <a:ext cx="5824028" cy="1920696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548640" y="1648179"/>
            <a:ext cx="11309532" cy="593624"/>
            <a:chOff x="548640" y="1648179"/>
            <a:chExt cx="11309532" cy="593624"/>
          </a:xfrm>
        </p:grpSpPr>
        <p:pic>
          <p:nvPicPr>
            <p:cNvPr id="217" name="Picture 21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957260" y="1737527"/>
              <a:ext cx="1468997" cy="50427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548640" y="1648179"/>
                  <a:ext cx="11309532" cy="593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3200" dirty="0" smtClean="0"/>
                    <a:t>Each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3200" dirty="0" smtClean="0"/>
                    <a:t> Hopf oscillator has a state-pair </a:t>
                  </a: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" y="1648179"/>
                  <a:ext cx="11309532" cy="59362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48" t="-12245" b="-316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which make up the CPG network state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 smtClean="0"/>
                  <a:t> by: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348" t="-13542" r="-8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1301763" y="2297707"/>
            <a:ext cx="11309532" cy="4300895"/>
            <a:chOff x="1301763" y="2297707"/>
            <a:chExt cx="11309532" cy="4300895"/>
          </a:xfrm>
        </p:grpSpPr>
        <p:pic>
          <p:nvPicPr>
            <p:cNvPr id="223" name="Picture 22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509352" y="4669808"/>
              <a:ext cx="7172335" cy="192879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795580" y="3229020"/>
              <a:ext cx="6752520" cy="1018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Rectangle 6"/>
            <p:cNvSpPr/>
            <p:nvPr/>
          </p:nvSpPr>
          <p:spPr>
            <a:xfrm>
              <a:off x="1301763" y="2297707"/>
              <a:ext cx="113095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/>
                <a:t>The full </a:t>
              </a:r>
              <a:r>
                <a:rPr lang="en-US" sz="3200" dirty="0" err="1" smtClean="0"/>
                <a:t>Hopf</a:t>
              </a:r>
              <a:r>
                <a:rPr lang="en-US" sz="3200" dirty="0" smtClean="0"/>
                <a:t>-oscillator network dynamics are then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01763" y="5341817"/>
              <a:ext cx="10043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/>
                <a:t>with</a:t>
              </a:r>
            </a:p>
          </p:txBody>
        </p:sp>
      </p:grp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352" y="4669808"/>
            <a:ext cx="7172335" cy="1928794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7146" y="2719800"/>
            <a:ext cx="6752520" cy="101844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301763" y="1430639"/>
            <a:ext cx="1130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full </a:t>
            </a:r>
            <a:r>
              <a:rPr lang="en-US" sz="3200" dirty="0" err="1" smtClean="0"/>
              <a:t>Hopf</a:t>
            </a:r>
            <a:r>
              <a:rPr lang="en-US" sz="3200" dirty="0" smtClean="0"/>
              <a:t>-oscillator network dynamics are then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763" y="5341817"/>
            <a:ext cx="100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69256" y="2078742"/>
            <a:ext cx="9957590" cy="2691603"/>
            <a:chOff x="269256" y="2078742"/>
            <a:chExt cx="9957590" cy="2691603"/>
          </a:xfrm>
        </p:grpSpPr>
        <p:grpSp>
          <p:nvGrpSpPr>
            <p:cNvPr id="36" name="Group 35"/>
            <p:cNvGrpSpPr/>
            <p:nvPr/>
          </p:nvGrpSpPr>
          <p:grpSpPr>
            <a:xfrm>
              <a:off x="269256" y="2078742"/>
              <a:ext cx="9957590" cy="2691603"/>
              <a:chOff x="269256" y="2078742"/>
              <a:chExt cx="9957590" cy="269160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432764" y="3272562"/>
                <a:ext cx="560151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552197" y="3272562"/>
                <a:ext cx="40277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877658" y="3272562"/>
                <a:ext cx="358479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524844" y="2695735"/>
                <a:ext cx="299820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954969" y="2695735"/>
                <a:ext cx="34448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69256" y="3803501"/>
                <a:ext cx="4073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9256" y="4308680"/>
                <a:ext cx="4163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886947" y="4208143"/>
                <a:ext cx="2339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Coupling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" name="Elbow Connector 17"/>
              <p:cNvCxnSpPr>
                <a:stCxn id="10" idx="2"/>
                <a:endCxn id="15" idx="3"/>
              </p:cNvCxnSpPr>
              <p:nvPr/>
            </p:nvCxnSpPr>
            <p:spPr>
              <a:xfrm rot="5400000">
                <a:off x="4366979" y="3688473"/>
                <a:ext cx="321930" cy="369792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/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5679620" y="2465549"/>
                <a:ext cx="827109" cy="3320819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3914017" y="2078742"/>
                <a:ext cx="15976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333904" y="2100073"/>
                <a:ext cx="17244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0" name="Elbow Connector 29"/>
              <p:cNvCxnSpPr>
                <a:stCxn id="28" idx="3"/>
                <a:endCxn id="13" idx="0"/>
              </p:cNvCxnSpPr>
              <p:nvPr/>
            </p:nvCxnSpPr>
            <p:spPr>
              <a:xfrm>
                <a:off x="5511661" y="2309575"/>
                <a:ext cx="1163093" cy="386160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stCxn id="14" idx="0"/>
                <a:endCxn id="29" idx="1"/>
              </p:cNvCxnSpPr>
              <p:nvPr/>
            </p:nvCxnSpPr>
            <p:spPr>
              <a:xfrm rot="5400000" flipH="1" flipV="1">
                <a:off x="8048143" y="2409974"/>
                <a:ext cx="364829" cy="206694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>
              <a:stCxn id="12" idx="2"/>
              <a:endCxn id="17" idx="0"/>
            </p:cNvCxnSpPr>
            <p:nvPr/>
          </p:nvCxnSpPr>
          <p:spPr>
            <a:xfrm flipH="1">
              <a:off x="9056897" y="3712404"/>
              <a:ext cx="1" cy="4957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69131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command velocities by: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6070120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87772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7204" y="4599111"/>
            <a:ext cx="25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Base Frequency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Duty Factor: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0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/>
          <p:cNvCxnSpPr>
            <a:stCxn id="9" idx="3"/>
            <a:endCxn id="7" idx="2"/>
          </p:cNvCxnSpPr>
          <p:nvPr/>
        </p:nvCxnSpPr>
        <p:spPr>
          <a:xfrm flipV="1">
            <a:off x="5676761" y="3572512"/>
            <a:ext cx="594745" cy="1257432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0" idx="1"/>
            <a:endCxn id="8" idx="2"/>
          </p:cNvCxnSpPr>
          <p:nvPr/>
        </p:nvCxnSpPr>
        <p:spPr>
          <a:xfrm rot="10800000">
            <a:off x="7189159" y="3572513"/>
            <a:ext cx="201385" cy="126167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command velocities by:</a:t>
            </a:r>
          </a:p>
        </p:txBody>
      </p:sp>
    </p:spTree>
    <p:extLst>
      <p:ext uri="{BB962C8B-B14F-4D97-AF65-F5344CB8AC3E}">
        <p14:creationId xmlns:p14="http://schemas.microsoft.com/office/powerpoint/2010/main" val="17478931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548640" y="1191972"/>
            <a:ext cx="11246400" cy="5450796"/>
            <a:chOff x="548640" y="1191972"/>
            <a:chExt cx="11246400" cy="5450796"/>
          </a:xfrm>
        </p:grpSpPr>
        <p:sp>
          <p:nvSpPr>
            <p:cNvPr id="225" name="CustomShape 2"/>
            <p:cNvSpPr/>
            <p:nvPr/>
          </p:nvSpPr>
          <p:spPr>
            <a:xfrm>
              <a:off x="548640" y="1430640"/>
              <a:ext cx="11246400" cy="4615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endParaRPr/>
            </a:p>
            <a:p>
              <a:pPr>
                <a:lnSpc>
                  <a:spcPct val="100000"/>
                </a:lnSpc>
              </a:pPr>
              <a:endParaRPr/>
            </a:p>
            <a:p>
              <a:pPr>
                <a:lnSpc>
                  <a:spcPct val="100000"/>
                </a:lnSpc>
              </a:pPr>
              <a:endParaRPr/>
            </a:p>
          </p:txBody>
        </p:sp>
        <p:pic>
          <p:nvPicPr>
            <p:cNvPr id="226" name="Picture 22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883060" y="5900448"/>
              <a:ext cx="3085560" cy="742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7" name="Picture 226"/>
            <p:cNvPicPr/>
            <p:nvPr/>
          </p:nvPicPr>
          <p:blipFill rotWithShape="1">
            <a:blip r:embed="rId3"/>
            <a:srcRect t="36582"/>
            <a:stretch/>
          </p:blipFill>
          <p:spPr>
            <a:xfrm>
              <a:off x="4440463" y="1852268"/>
              <a:ext cx="4543714" cy="131094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" name="Picture 22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288620" y="4475119"/>
              <a:ext cx="4847400" cy="137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/>
            <p:nvPr/>
          </p:nvPicPr>
          <p:blipFill rotWithShape="1">
            <a:blip r:embed="rId3"/>
            <a:srcRect b="69055"/>
            <a:stretch/>
          </p:blipFill>
          <p:spPr>
            <a:xfrm>
              <a:off x="4567964" y="3917017"/>
              <a:ext cx="3599640" cy="506769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424940" y="3246937"/>
                  <a:ext cx="9065260" cy="5936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3200" dirty="0" smtClean="0"/>
                    <a:t> leg reflexes using inertial feedback: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940" y="3246937"/>
                  <a:ext cx="9065260" cy="5936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2371" b="-32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1424940" y="1191972"/>
              <a:ext cx="9065260" cy="5936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/>
                <a:t>Reflexes designed using modulation parameters: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060" y="5900448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 rotWithShape="1">
          <a:blip r:embed="rId3"/>
          <a:srcRect t="36582"/>
          <a:stretch/>
        </p:blipFill>
        <p:spPr>
          <a:xfrm>
            <a:off x="4440463" y="1852268"/>
            <a:ext cx="4543714" cy="1310942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620" y="4475119"/>
            <a:ext cx="4847400" cy="137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b="69055"/>
          <a:stretch/>
        </p:blipFill>
        <p:spPr>
          <a:xfrm>
            <a:off x="4567964" y="3917017"/>
            <a:ext cx="3599640" cy="5067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leg reflexes using inertial feedback: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  <a:blipFill rotWithShape="0">
                <a:blip r:embed="rId5"/>
                <a:stretch>
                  <a:fillRect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24940" y="1191972"/>
            <a:ext cx="9065260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Reflexes designed using modulation parameters: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13284" y="3950480"/>
            <a:ext cx="2554416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01347" y="3939568"/>
            <a:ext cx="283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Sigmoid Activation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11" idx="3"/>
            <a:endCxn id="12" idx="1"/>
          </p:cNvCxnSpPr>
          <p:nvPr/>
        </p:nvCxnSpPr>
        <p:spPr>
          <a:xfrm>
            <a:off x="8267700" y="4170401"/>
            <a:ext cx="5336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546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Quadruped Robotics, cont.</a:t>
            </a:r>
            <a:endParaRPr dirty="0"/>
          </a:p>
        </p:txBody>
      </p:sp>
      <p:sp>
        <p:nvSpPr>
          <p:cNvPr id="120" name="CustomShape 2"/>
          <p:cNvSpPr/>
          <p:nvPr/>
        </p:nvSpPr>
        <p:spPr>
          <a:xfrm>
            <a:off x="838080" y="125640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Calibri"/>
              </a:rPr>
              <a:t>Applications: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Gaiting </a:t>
            </a:r>
            <a:r>
              <a:rPr lang="en-US" sz="3600" dirty="0">
                <a:latin typeface="Calibri"/>
              </a:rPr>
              <a:t>design/research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Rough-terrain </a:t>
            </a:r>
            <a:r>
              <a:rPr lang="en-US" sz="3600" dirty="0" smtClean="0">
                <a:latin typeface="Calibri"/>
              </a:rPr>
              <a:t>navigation/planning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Disaster </a:t>
            </a:r>
            <a:r>
              <a:rPr lang="en-US" sz="3600" dirty="0">
                <a:latin typeface="Calibri"/>
              </a:rPr>
              <a:t>recovery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Search and rescue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Environmental mapping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Oscillator Coupling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Design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548640" y="1430640"/>
            <a:ext cx="11246400" cy="4615200"/>
            <a:chOff x="548640" y="1430640"/>
            <a:chExt cx="11246400" cy="4615200"/>
          </a:xfrm>
        </p:grpSpPr>
        <p:sp>
          <p:nvSpPr>
            <p:cNvPr id="234" name="CustomShape 2"/>
            <p:cNvSpPr/>
            <p:nvPr/>
          </p:nvSpPr>
          <p:spPr>
            <a:xfrm>
              <a:off x="548640" y="1430640"/>
              <a:ext cx="11246400" cy="46152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endParaRPr/>
            </a:p>
            <a:p>
              <a:pPr>
                <a:lnSpc>
                  <a:spcPct val="100000"/>
                </a:lnSpc>
              </a:pPr>
              <a:endParaRPr/>
            </a:p>
            <a:p>
              <a:pPr>
                <a:lnSpc>
                  <a:spcPct val="100000"/>
                </a:lnSpc>
              </a:pPr>
              <a:endParaRPr/>
            </a:p>
          </p:txBody>
        </p:sp>
        <p:pic>
          <p:nvPicPr>
            <p:cNvPr id="235" name="Picture 23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33680" y="3089260"/>
              <a:ext cx="4752360" cy="2237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" name="Picture 23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688183" y="3136960"/>
              <a:ext cx="4180680" cy="2142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330727" y="5469867"/>
              <a:ext cx="4764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Produces 4-Pace Walking Gait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30247" y="5469867"/>
              <a:ext cx="4764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Produces 2-Pace Trotting Gait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08647" y="1638362"/>
              <a:ext cx="1058639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/>
                <a:t>Coupling matrix is tuned to produce different phase offsets between oscillators: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418"/>
            <a:ext cx="12197164" cy="6098583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Trotting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063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418"/>
            <a:ext cx="12192000" cy="6096000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Walking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911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1726" r="7581" b="3934"/>
          <a:stretch/>
        </p:blipFill>
        <p:spPr>
          <a:xfrm>
            <a:off x="2532262" y="1027932"/>
            <a:ext cx="7126515" cy="5832137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 during Gait Transition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881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Controller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0" y="1056960"/>
            <a:ext cx="11602079" cy="58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741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1309074" y="1311801"/>
            <a:ext cx="9725532" cy="5079750"/>
            <a:chOff x="1309074" y="1311801"/>
            <a:chExt cx="9725532" cy="5079750"/>
          </a:xfrm>
        </p:grpSpPr>
        <p:pic>
          <p:nvPicPr>
            <p:cNvPr id="240" name="Picture 23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476520" y="3247660"/>
              <a:ext cx="5238000" cy="999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3" name="Picture 242"/>
            <p:cNvPicPr/>
            <p:nvPr/>
          </p:nvPicPr>
          <p:blipFill rotWithShape="1">
            <a:blip r:embed="rId3"/>
            <a:srcRect t="-1110" r="47948" b="1"/>
            <a:stretch/>
          </p:blipFill>
          <p:spPr>
            <a:xfrm>
              <a:off x="4940620" y="2086710"/>
              <a:ext cx="2082060" cy="53871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1309074" y="1311801"/>
              <a:ext cx="97255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/>
                <a:t>Reference velocity of each foot is defined by: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09074" y="2639439"/>
              <a:ext cx="972553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smtClean="0"/>
                <a:t>with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5970" y="5807299"/>
              <a:ext cx="4137130" cy="5842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7672" y="5086169"/>
              <a:ext cx="2819402" cy="5342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9470" y="4445842"/>
              <a:ext cx="4323630" cy="526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952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520" y="324766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 rotWithShape="1">
          <a:blip r:embed="rId3"/>
          <a:srcRect t="-1110" r="47948" b="1"/>
          <a:stretch/>
        </p:blipFill>
        <p:spPr>
          <a:xfrm>
            <a:off x="4940620" y="2086710"/>
            <a:ext cx="2082060" cy="53871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09074" y="1311801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Reference velocity of each foot is defined by: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9074" y="2639439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70" y="5807299"/>
            <a:ext cx="4137130" cy="584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672" y="5086169"/>
            <a:ext cx="2819402" cy="5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70" y="4445842"/>
            <a:ext cx="4323630" cy="52607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22328" y="2119865"/>
            <a:ext cx="6163833" cy="1068299"/>
            <a:chOff x="3022328" y="2119865"/>
            <a:chExt cx="6163833" cy="1068299"/>
          </a:xfrm>
        </p:grpSpPr>
        <p:sp>
          <p:nvSpPr>
            <p:cNvPr id="16" name="Rectangle 15"/>
            <p:cNvSpPr/>
            <p:nvPr/>
          </p:nvSpPr>
          <p:spPr>
            <a:xfrm>
              <a:off x="5801992" y="2122249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71190" y="2119865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47324" y="2726499"/>
              <a:ext cx="2138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Height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22328" y="2726499"/>
              <a:ext cx="277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Translation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Elbow Connector 6"/>
            <p:cNvCxnSpPr>
              <a:stCxn id="19" idx="3"/>
              <a:endCxn id="16" idx="2"/>
            </p:cNvCxnSpPr>
            <p:nvPr/>
          </p:nvCxnSpPr>
          <p:spPr>
            <a:xfrm flipV="1">
              <a:off x="5801992" y="2561334"/>
              <a:ext cx="235884" cy="395998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18" idx="1"/>
              <a:endCxn id="17" idx="2"/>
            </p:cNvCxnSpPr>
            <p:nvPr/>
          </p:nvCxnSpPr>
          <p:spPr>
            <a:xfrm rot="10800000">
              <a:off x="6807074" y="2558950"/>
              <a:ext cx="240250" cy="39838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6667500" y="3505585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49024" y="3958210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Viscous Friction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21" idx="1"/>
            <a:endCxn id="20" idx="2"/>
          </p:cNvCxnSpPr>
          <p:nvPr/>
        </p:nvCxnSpPr>
        <p:spPr>
          <a:xfrm rot="10800000">
            <a:off x="7016750" y="3944671"/>
            <a:ext cx="932274" cy="244373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19470" y="4460244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19470" y="5130106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9724" y="4484174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Attraction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724" y="5118815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Reaction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>
            <a:stCxn id="27" idx="3"/>
            <a:endCxn id="5" idx="1"/>
          </p:cNvCxnSpPr>
          <p:nvPr/>
        </p:nvCxnSpPr>
        <p:spPr>
          <a:xfrm flipV="1">
            <a:off x="3238500" y="4708877"/>
            <a:ext cx="680970" cy="6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3"/>
            <a:endCxn id="26" idx="1"/>
          </p:cNvCxnSpPr>
          <p:nvPr/>
        </p:nvCxnSpPr>
        <p:spPr>
          <a:xfrm>
            <a:off x="3238500" y="5349648"/>
            <a:ext cx="6809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286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1309074" y="1379855"/>
            <a:ext cx="9725532" cy="3787231"/>
            <a:chOff x="1309074" y="1379855"/>
            <a:chExt cx="9725532" cy="3787231"/>
          </a:xfrm>
        </p:grpSpPr>
        <p:pic>
          <p:nvPicPr>
            <p:cNvPr id="239" name="Picture 23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832756" y="2788817"/>
              <a:ext cx="6678168" cy="2378269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309074" y="1379855"/>
                  <a:ext cx="9725532" cy="10860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3200" dirty="0" smtClean="0"/>
                    <a:t>Moving anchor-points for each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3200" dirty="0" smtClean="0"/>
                    <a:t> foot and center point,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sz="3200" dirty="0" smtClean="0"/>
                    <a:t>, are defined with the following  dynamics:</a:t>
                  </a: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074" y="1379855"/>
                  <a:ext cx="9725532" cy="10860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630" t="-6704" b="-167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2832756" y="2788817"/>
            <a:ext cx="6678168" cy="23782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Moving anchor-points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foot and center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/>
                  <a:t>, are defined with the following  dynamics: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  <a:blipFill rotWithShape="0">
                <a:blip r:embed="rId3"/>
                <a:stretch>
                  <a:fillRect l="-1630" t="-6704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1175658" y="3045927"/>
            <a:ext cx="8920842" cy="3373593"/>
            <a:chOff x="1175658" y="3045927"/>
            <a:chExt cx="8920842" cy="3373593"/>
          </a:xfrm>
        </p:grpSpPr>
        <p:sp>
          <p:nvSpPr>
            <p:cNvPr id="13" name="Rectangle 12"/>
            <p:cNvSpPr/>
            <p:nvPr/>
          </p:nvSpPr>
          <p:spPr>
            <a:xfrm>
              <a:off x="4430005" y="4491414"/>
              <a:ext cx="402772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5658" y="5957855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velocity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Elbow Connector 14"/>
            <p:cNvCxnSpPr>
              <a:stCxn id="14" idx="3"/>
              <a:endCxn id="13" idx="2"/>
            </p:cNvCxnSpPr>
            <p:nvPr/>
          </p:nvCxnSpPr>
          <p:spPr>
            <a:xfrm flipV="1">
              <a:off x="4078514" y="4931256"/>
              <a:ext cx="552877" cy="1257432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298698" y="3045927"/>
              <a:ext cx="3797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Commanded angular rate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30005" y="3055807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99436" y="3773610"/>
              <a:ext cx="410736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8698" y="3760494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direction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>
              <a:stCxn id="20" idx="3"/>
              <a:endCxn id="21" idx="1"/>
            </p:cNvCxnSpPr>
            <p:nvPr/>
          </p:nvCxnSpPr>
          <p:spPr>
            <a:xfrm flipV="1">
              <a:off x="5210172" y="3991327"/>
              <a:ext cx="1088526" cy="18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3"/>
              <a:endCxn id="18" idx="1"/>
            </p:cNvCxnSpPr>
            <p:nvPr/>
          </p:nvCxnSpPr>
          <p:spPr>
            <a:xfrm>
              <a:off x="4901773" y="3275350"/>
              <a:ext cx="1396925" cy="14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5754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431" y="1242622"/>
            <a:ext cx="9710177" cy="546166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6" name="Picture 245"/>
          <p:cNvPicPr/>
          <p:nvPr/>
        </p:nvPicPr>
        <p:blipFill>
          <a:blip r:embed="rId2"/>
          <a:stretch>
            <a:fillRect/>
          </a:stretch>
        </p:blipFill>
        <p:spPr>
          <a:xfrm>
            <a:off x="3734820" y="1842840"/>
            <a:ext cx="4809240" cy="78048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>
            <a:fillRect/>
          </a:stretch>
        </p:blipFill>
        <p:spPr>
          <a:xfrm>
            <a:off x="1952640" y="2997000"/>
            <a:ext cx="8438400" cy="299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4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0" name="Picture 249"/>
          <p:cNvPicPr/>
          <p:nvPr/>
        </p:nvPicPr>
        <p:blipFill rotWithShape="1">
          <a:blip r:embed="rId2"/>
          <a:srcRect l="2306" t="44474" r="31994"/>
          <a:stretch/>
        </p:blipFill>
        <p:spPr>
          <a:xfrm>
            <a:off x="3196411" y="3354318"/>
            <a:ext cx="5950857" cy="1332491"/>
          </a:xfrm>
          <a:prstGeom prst="rect">
            <a:avLst/>
          </a:prstGeom>
          <a:ln>
            <a:noFill/>
          </a:ln>
        </p:spPr>
      </p:pic>
      <p:pic>
        <p:nvPicPr>
          <p:cNvPr id="251" name="Picture 250"/>
          <p:cNvPicPr/>
          <p:nvPr/>
        </p:nvPicPr>
        <p:blipFill>
          <a:blip r:embed="rId3"/>
          <a:stretch>
            <a:fillRect/>
          </a:stretch>
        </p:blipFill>
        <p:spPr>
          <a:xfrm>
            <a:off x="3196411" y="5017680"/>
            <a:ext cx="5876280" cy="102816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2"/>
          <a:srcRect b="52830"/>
          <a:stretch/>
        </p:blipFill>
        <p:spPr>
          <a:xfrm>
            <a:off x="2020411" y="1848661"/>
            <a:ext cx="9057600" cy="113197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4" name="Picture 253"/>
          <p:cNvPicPr/>
          <p:nvPr/>
        </p:nvPicPr>
        <p:blipFill>
          <a:blip r:embed="rId2"/>
          <a:stretch>
            <a:fillRect/>
          </a:stretch>
        </p:blipFill>
        <p:spPr>
          <a:xfrm>
            <a:off x="3595680" y="1819800"/>
            <a:ext cx="5000040" cy="92304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3"/>
          <a:stretch>
            <a:fillRect/>
          </a:stretch>
        </p:blipFill>
        <p:spPr>
          <a:xfrm>
            <a:off x="3448080" y="3099960"/>
            <a:ext cx="5295240" cy="92304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3"/>
          <a:stretch>
            <a:fillRect/>
          </a:stretch>
        </p:blipFill>
        <p:spPr>
          <a:xfrm>
            <a:off x="3440160" y="2962080"/>
            <a:ext cx="5295600" cy="92340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4"/>
          <a:stretch>
            <a:fillRect/>
          </a:stretch>
        </p:blipFill>
        <p:spPr>
          <a:xfrm>
            <a:off x="4023360" y="3905640"/>
            <a:ext cx="3790440" cy="249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009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46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Trunk Leveling Controller</a:t>
            </a:r>
            <a:endParaRPr dirty="0"/>
          </a:p>
        </p:txBody>
      </p:sp>
      <p:sp>
        <p:nvSpPr>
          <p:cNvPr id="25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0" name="Picture 259"/>
          <p:cNvPicPr/>
          <p:nvPr/>
        </p:nvPicPr>
        <p:blipFill>
          <a:blip r:embed="rId2"/>
          <a:stretch>
            <a:fillRect/>
          </a:stretch>
        </p:blipFill>
        <p:spPr>
          <a:xfrm>
            <a:off x="3867480" y="2179800"/>
            <a:ext cx="4362120" cy="175212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3"/>
          <a:stretch>
            <a:fillRect/>
          </a:stretch>
        </p:blipFill>
        <p:spPr>
          <a:xfrm>
            <a:off x="4389120" y="4181760"/>
            <a:ext cx="2847600" cy="39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</a:t>
            </a:r>
            <a:endParaRPr dirty="0"/>
          </a:p>
        </p:txBody>
      </p:sp>
      <p:sp>
        <p:nvSpPr>
          <p:cNvPr id="26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4" name="Picture 263"/>
          <p:cNvPicPr/>
          <p:nvPr/>
        </p:nvPicPr>
        <p:blipFill>
          <a:blip r:embed="rId2"/>
          <a:stretch>
            <a:fillRect/>
          </a:stretch>
        </p:blipFill>
        <p:spPr>
          <a:xfrm>
            <a:off x="3017520" y="1448280"/>
            <a:ext cx="6276600" cy="7236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>
            <a:fillRect/>
          </a:stretch>
        </p:blipFill>
        <p:spPr>
          <a:xfrm>
            <a:off x="5103360" y="2454120"/>
            <a:ext cx="2104560" cy="456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>
            <a:fillRect/>
          </a:stretch>
        </p:blipFill>
        <p:spPr>
          <a:xfrm>
            <a:off x="4365360" y="3094200"/>
            <a:ext cx="3580920" cy="125712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>
            <a:fillRect/>
          </a:stretch>
        </p:blipFill>
        <p:spPr>
          <a:xfrm>
            <a:off x="4417560" y="4831560"/>
            <a:ext cx="347616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Regimen, cont.</a:t>
            </a:r>
            <a:endParaRPr dirty="0"/>
          </a:p>
        </p:txBody>
      </p:sp>
      <p:sp>
        <p:nvSpPr>
          <p:cNvPr id="26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0" name="Picture 269"/>
          <p:cNvPicPr/>
          <p:nvPr/>
        </p:nvPicPr>
        <p:blipFill>
          <a:blip r:embed="rId2"/>
          <a:stretch>
            <a:fillRect/>
          </a:stretch>
        </p:blipFill>
        <p:spPr>
          <a:xfrm>
            <a:off x="3108960" y="2090160"/>
            <a:ext cx="6143400" cy="14760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3"/>
          <a:stretch>
            <a:fillRect/>
          </a:stretch>
        </p:blipFill>
        <p:spPr>
          <a:xfrm>
            <a:off x="2403000" y="3931200"/>
            <a:ext cx="5409720" cy="122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7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4" name="Picture 273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1828800"/>
            <a:ext cx="3647880" cy="628200"/>
          </a:xfrm>
          <a:prstGeom prst="rect">
            <a:avLst/>
          </a:prstGeom>
          <a:ln>
            <a:noFill/>
          </a:ln>
        </p:spPr>
      </p:pic>
      <p:pic>
        <p:nvPicPr>
          <p:cNvPr id="275" name="Picture 274"/>
          <p:cNvPicPr/>
          <p:nvPr/>
        </p:nvPicPr>
        <p:blipFill>
          <a:blip r:embed="rId3"/>
          <a:stretch>
            <a:fillRect/>
          </a:stretch>
        </p:blipFill>
        <p:spPr>
          <a:xfrm>
            <a:off x="4206240" y="2486520"/>
            <a:ext cx="3371400" cy="117108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4"/>
          <a:stretch>
            <a:fillRect/>
          </a:stretch>
        </p:blipFill>
        <p:spPr>
          <a:xfrm>
            <a:off x="4437000" y="3931920"/>
            <a:ext cx="2695320" cy="51408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5"/>
          <a:stretch>
            <a:fillRect/>
          </a:stretch>
        </p:blipFill>
        <p:spPr>
          <a:xfrm>
            <a:off x="2381760" y="4627440"/>
            <a:ext cx="7219440" cy="67608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6"/>
          <a:stretch>
            <a:fillRect/>
          </a:stretch>
        </p:blipFill>
        <p:spPr>
          <a:xfrm>
            <a:off x="2286000" y="5364720"/>
            <a:ext cx="7048080" cy="76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1" name="Picture 280"/>
          <p:cNvPicPr/>
          <p:nvPr/>
        </p:nvPicPr>
        <p:blipFill>
          <a:blip r:embed="rId2"/>
          <a:stretch>
            <a:fillRect/>
          </a:stretch>
        </p:blipFill>
        <p:spPr>
          <a:xfrm>
            <a:off x="4626000" y="3105000"/>
            <a:ext cx="2923920" cy="637920"/>
          </a:xfrm>
          <a:prstGeom prst="rect">
            <a:avLst/>
          </a:prstGeom>
          <a:ln>
            <a:noFill/>
          </a:ln>
        </p:spPr>
      </p:pic>
      <p:pic>
        <p:nvPicPr>
          <p:cNvPr id="282" name="Picture 281"/>
          <p:cNvPicPr/>
          <p:nvPr/>
        </p:nvPicPr>
        <p:blipFill>
          <a:blip r:embed="rId3"/>
          <a:stretch>
            <a:fillRect/>
          </a:stretch>
        </p:blipFill>
        <p:spPr>
          <a:xfrm>
            <a:off x="4457880" y="3852360"/>
            <a:ext cx="327636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Platform, cont.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838260" y="1212926"/>
            <a:ext cx="10514520" cy="460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Small-scale quadruped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robot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16 actuated degrees of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freedom</a:t>
            </a:r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Multi-processor/distributed control implementation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High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Dexterity, which lends itself to: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Stabilization and repositioning on variable terrain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Large range of trunk articulation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Ability to overcome raised/uneven terrain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548640" y="1056960"/>
            <a:ext cx="9417873" cy="5801040"/>
            <a:chOff x="548640" y="1056960"/>
            <a:chExt cx="9417873" cy="58010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790" y="1056960"/>
              <a:ext cx="7734723" cy="58010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548640" y="3316361"/>
                  <a:ext cx="2049138" cy="843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60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oMath>
                    </m:oMathPara>
                  </a14:m>
                  <a:endParaRPr lang="en-US" b="0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=0.125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640" y="3316361"/>
                  <a:ext cx="2049138" cy="84375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43660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23" y="1056960"/>
            <a:ext cx="7741194" cy="5805895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2894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60" y="1056960"/>
            <a:ext cx="7734720" cy="5801040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1159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Navigation Control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7752228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5" name="Picture 28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9560" y="1662120"/>
            <a:ext cx="5371920" cy="207612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3"/>
          <a:stretch>
            <a:fillRect/>
          </a:stretch>
        </p:blipFill>
        <p:spPr>
          <a:xfrm>
            <a:off x="2919600" y="4114800"/>
            <a:ext cx="6352920" cy="2057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34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32" y="1231894"/>
            <a:ext cx="7315215" cy="5486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9" name="Picture 288"/>
          <p:cNvPicPr/>
          <p:nvPr/>
        </p:nvPicPr>
        <p:blipFill>
          <a:blip r:embed="rId2"/>
          <a:stretch>
            <a:fillRect/>
          </a:stretch>
        </p:blipFill>
        <p:spPr>
          <a:xfrm>
            <a:off x="2872080" y="1514880"/>
            <a:ext cx="6447960" cy="259992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3"/>
          <a:stretch>
            <a:fillRect/>
          </a:stretch>
        </p:blipFill>
        <p:spPr>
          <a:xfrm>
            <a:off x="3243240" y="4132440"/>
            <a:ext cx="5705280" cy="25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-2074"/>
            <a:ext cx="10867583" cy="6860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7954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8" y="0"/>
            <a:ext cx="8253564" cy="6848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5713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44" y="0"/>
            <a:ext cx="6918592" cy="6844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686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472320" y="1397589"/>
            <a:ext cx="11246400" cy="43972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2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Gaiting and Stability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Central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Pattern Generator (CPG)-based gait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Zero-Moment Point (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ZMP) body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posture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Virtual-Force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foothold controller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NARX-Neural Network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trunk-leveling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endParaRPr sz="36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3" name="Picture 292"/>
          <p:cNvPicPr/>
          <p:nvPr/>
        </p:nvPicPr>
        <p:blipFill>
          <a:blip r:embed="rId2"/>
          <a:stretch>
            <a:fillRect/>
          </a:stretch>
        </p:blipFill>
        <p:spPr>
          <a:xfrm>
            <a:off x="3778920" y="1371600"/>
            <a:ext cx="4771800" cy="2485800"/>
          </a:xfrm>
          <a:prstGeom prst="rect">
            <a:avLst/>
          </a:prstGeom>
          <a:ln>
            <a:noFill/>
          </a:ln>
        </p:spPr>
      </p:pic>
      <p:pic>
        <p:nvPicPr>
          <p:cNvPr id="294" name="Picture 293"/>
          <p:cNvPicPr/>
          <p:nvPr/>
        </p:nvPicPr>
        <p:blipFill>
          <a:blip r:embed="rId3"/>
          <a:stretch>
            <a:fillRect/>
          </a:stretch>
        </p:blipFill>
        <p:spPr>
          <a:xfrm>
            <a:off x="3002760" y="3886560"/>
            <a:ext cx="6324120" cy="251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513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3D Point Cloud from 2D LIDAR Scans</a:t>
            </a:r>
            <a:endParaRPr dirty="0"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1" name="Pictur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3D Point Cloud from 2D LIDAR Scans</a:t>
            </a:r>
            <a:endParaRPr dirty="0"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1" name="Pictur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404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3D Point Cloud from 2D LIDAR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Scans, cont.</a:t>
            </a:r>
            <a:endParaRPr lang="en-US" sz="4400" dirty="0"/>
          </a:p>
        </p:txBody>
      </p:sp>
      <p:sp>
        <p:nvSpPr>
          <p:cNvPr id="2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7" name="Picture 296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800" y="2651760"/>
            <a:ext cx="5609880" cy="2076120"/>
          </a:xfrm>
          <a:prstGeom prst="rect">
            <a:avLst/>
          </a:prstGeom>
          <a:ln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>
            <a:fillRect/>
          </a:stretch>
        </p:blipFill>
        <p:spPr>
          <a:xfrm>
            <a:off x="5062680" y="5189400"/>
            <a:ext cx="2066400" cy="10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 generation from Point Cloud</a:t>
            </a:r>
            <a:endParaRPr dirty="0"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6" name="Picture 305"/>
          <p:cNvPicPr/>
          <p:nvPr/>
        </p:nvPicPr>
        <p:blipFill>
          <a:blip r:embed="rId2"/>
          <a:stretch>
            <a:fillRect/>
          </a:stretch>
        </p:blipFill>
        <p:spPr>
          <a:xfrm>
            <a:off x="618840" y="1947960"/>
            <a:ext cx="10953360" cy="179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 generation from Point Cloud</a:t>
            </a:r>
            <a:endParaRPr dirty="0"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639495"/>
              </p:ext>
            </p:extLst>
          </p:nvPr>
        </p:nvGraphicFramePr>
        <p:xfrm>
          <a:off x="173668" y="1199750"/>
          <a:ext cx="4568825" cy="548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resentation" r:id="rId3" imgW="4568804" imgH="5483450" progId="PowerPoint.Show.12">
                  <p:embed/>
                </p:oleObj>
              </mc:Choice>
              <mc:Fallback>
                <p:oleObj name="Presentation" r:id="rId3" imgW="4568804" imgH="548345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68" y="1199750"/>
                        <a:ext cx="4568825" cy="548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r="5811" b="3931"/>
          <a:stretch/>
        </p:blipFill>
        <p:spPr>
          <a:xfrm>
            <a:off x="5961894" y="1199750"/>
            <a:ext cx="6085765" cy="548322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868803" y="3163513"/>
            <a:ext cx="1093091" cy="6963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868803" y="4354120"/>
            <a:ext cx="1093091" cy="6963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498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Cost Assignment from Height-map</a:t>
            </a:r>
            <a:endParaRPr dirty="0"/>
          </a:p>
        </p:txBody>
      </p:sp>
      <p:sp>
        <p:nvSpPr>
          <p:cNvPr id="30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9" name="Picture 308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920" y="1730160"/>
            <a:ext cx="5743080" cy="64728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3"/>
          <a:stretch>
            <a:fillRect/>
          </a:stretch>
        </p:blipFill>
        <p:spPr>
          <a:xfrm>
            <a:off x="4395960" y="2438640"/>
            <a:ext cx="3752640" cy="76176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05600" y="3659040"/>
            <a:ext cx="3580920" cy="533160"/>
          </a:xfrm>
          <a:prstGeom prst="rect">
            <a:avLst/>
          </a:prstGeom>
          <a:ln>
            <a:noFill/>
          </a:ln>
        </p:spPr>
      </p:pic>
      <p:pic>
        <p:nvPicPr>
          <p:cNvPr id="312" name="Picture 311"/>
          <p:cNvPicPr/>
          <p:nvPr/>
        </p:nvPicPr>
        <p:blipFill>
          <a:blip r:embed="rId5"/>
          <a:stretch>
            <a:fillRect/>
          </a:stretch>
        </p:blipFill>
        <p:spPr>
          <a:xfrm>
            <a:off x="4597200" y="4389120"/>
            <a:ext cx="2352240" cy="475920"/>
          </a:xfrm>
          <a:prstGeom prst="rect">
            <a:avLst/>
          </a:prstGeom>
          <a:ln>
            <a:noFill/>
          </a:ln>
        </p:spPr>
      </p:pic>
      <p:pic>
        <p:nvPicPr>
          <p:cNvPr id="313" name="Picture 312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0" y="4937760"/>
            <a:ext cx="229500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1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16" name="Picture 31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9280" y="1413720"/>
            <a:ext cx="5533560" cy="780840"/>
          </a:xfrm>
          <a:prstGeom prst="rect">
            <a:avLst/>
          </a:prstGeom>
          <a:ln>
            <a:noFill/>
          </a:ln>
        </p:spPr>
      </p:pic>
      <p:pic>
        <p:nvPicPr>
          <p:cNvPr id="317" name="Picture 316"/>
          <p:cNvPicPr/>
          <p:nvPr/>
        </p:nvPicPr>
        <p:blipFill>
          <a:blip r:embed="rId3"/>
          <a:stretch>
            <a:fillRect/>
          </a:stretch>
        </p:blipFill>
        <p:spPr>
          <a:xfrm>
            <a:off x="4552920" y="2676960"/>
            <a:ext cx="3085920" cy="523440"/>
          </a:xfrm>
          <a:prstGeom prst="rect">
            <a:avLst/>
          </a:prstGeom>
          <a:ln>
            <a:noFill/>
          </a:ln>
        </p:spPr>
      </p:pic>
      <p:pic>
        <p:nvPicPr>
          <p:cNvPr id="318" name="Picture 317"/>
          <p:cNvPicPr/>
          <p:nvPr/>
        </p:nvPicPr>
        <p:blipFill>
          <a:blip r:embed="rId4"/>
          <a:stretch>
            <a:fillRect/>
          </a:stretch>
        </p:blipFill>
        <p:spPr>
          <a:xfrm>
            <a:off x="4662720" y="3635280"/>
            <a:ext cx="2866680" cy="580680"/>
          </a:xfrm>
          <a:prstGeom prst="rect">
            <a:avLst/>
          </a:prstGeom>
          <a:ln>
            <a:noFill/>
          </a:ln>
        </p:spPr>
      </p:pic>
      <p:pic>
        <p:nvPicPr>
          <p:cNvPr id="319" name="Picture 318"/>
          <p:cNvPicPr/>
          <p:nvPr/>
        </p:nvPicPr>
        <p:blipFill>
          <a:blip r:embed="rId5"/>
          <a:stretch>
            <a:fillRect/>
          </a:stretch>
        </p:blipFill>
        <p:spPr>
          <a:xfrm>
            <a:off x="4938840" y="4389120"/>
            <a:ext cx="2314080" cy="495000"/>
          </a:xfrm>
          <a:prstGeom prst="rect">
            <a:avLst/>
          </a:prstGeom>
          <a:ln>
            <a:noFill/>
          </a:ln>
        </p:spPr>
      </p:pic>
      <p:pic>
        <p:nvPicPr>
          <p:cNvPr id="320" name="Picture 319"/>
          <p:cNvPicPr/>
          <p:nvPr/>
        </p:nvPicPr>
        <p:blipFill>
          <a:blip r:embed="rId6"/>
          <a:stretch>
            <a:fillRect/>
          </a:stretch>
        </p:blipFill>
        <p:spPr>
          <a:xfrm>
            <a:off x="3714840" y="5120640"/>
            <a:ext cx="4762080" cy="101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3" name="Picture 3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77440" y="1581480"/>
            <a:ext cx="7534080" cy="3447720"/>
          </a:xfrm>
          <a:prstGeom prst="rect">
            <a:avLst/>
          </a:prstGeom>
          <a:ln>
            <a:noFill/>
          </a:ln>
        </p:spPr>
      </p:pic>
      <p:pic>
        <p:nvPicPr>
          <p:cNvPr id="324" name="Picture 323"/>
          <p:cNvPicPr/>
          <p:nvPr/>
        </p:nvPicPr>
        <p:blipFill>
          <a:blip r:embed="rId3"/>
          <a:stretch>
            <a:fillRect/>
          </a:stretch>
        </p:blipFill>
        <p:spPr>
          <a:xfrm>
            <a:off x="4291200" y="5362920"/>
            <a:ext cx="3609720" cy="14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1232</Words>
  <Application>Microsoft Office PowerPoint</Application>
  <PresentationFormat>Widescreen</PresentationFormat>
  <Paragraphs>372</Paragraphs>
  <Slides>109</Slides>
  <Notes>0</Notes>
  <HiddenSlides>8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ＭＳ Ｐゴシック</vt:lpstr>
      <vt:lpstr>Arial</vt:lpstr>
      <vt:lpstr>Calibri</vt:lpstr>
      <vt:lpstr>Cambria Math</vt:lpstr>
      <vt:lpstr>Courier New</vt:lpstr>
      <vt:lpstr>DejaVu Sans</vt:lpstr>
      <vt:lpstr>StarSymbol</vt:lpstr>
      <vt:lpstr>Wingdings</vt:lpstr>
      <vt:lpstr>Office Theme</vt:lpstr>
      <vt:lpstr>Office Theme</vt:lpstr>
      <vt:lpstr>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Brian</cp:lastModifiedBy>
  <cp:revision>84</cp:revision>
  <dcterms:modified xsi:type="dcterms:W3CDTF">2015-05-13T12:02:39Z</dcterms:modified>
</cp:coreProperties>
</file>